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sldIdLst>
    <p:sldId id="257" r:id="rId2"/>
    <p:sldId id="256" r:id="rId3"/>
    <p:sldId id="260" r:id="rId4"/>
    <p:sldId id="271" r:id="rId5"/>
    <p:sldId id="258" r:id="rId6"/>
    <p:sldId id="259" r:id="rId7"/>
    <p:sldId id="261" r:id="rId8"/>
    <p:sldId id="262" r:id="rId9"/>
    <p:sldId id="263" r:id="rId10"/>
    <p:sldId id="264" r:id="rId11"/>
    <p:sldId id="265" r:id="rId12"/>
    <p:sldId id="266" r:id="rId13"/>
    <p:sldId id="272" r:id="rId14"/>
    <p:sldId id="273" r:id="rId15"/>
    <p:sldId id="267"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41152C-EE04-41A5-8540-C6A477C8E6B6}" v="70" dt="2023-05-17T21:33:35.8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267817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475833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58566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1296610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83380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418751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2953973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581788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20726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7AC2D-7E75-4163-A73F-7B1DEA484E94}" type="datetimeFigureOut">
              <a:rPr lang="en-IN" smtClean="0"/>
              <a:t>21-06-2023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42639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87AC2D-7E75-4163-A73F-7B1DEA484E94}"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3197391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87AC2D-7E75-4163-A73F-7B1DEA484E94}" type="datetimeFigureOut">
              <a:rPr lang="en-IN" smtClean="0"/>
              <a:t>21-06-2023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157573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87AC2D-7E75-4163-A73F-7B1DEA484E94}" type="datetimeFigureOut">
              <a:rPr lang="en-IN" smtClean="0"/>
              <a:t>21-06-2023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3998700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7AC2D-7E75-4163-A73F-7B1DEA484E94}" type="datetimeFigureOut">
              <a:rPr lang="en-IN" smtClean="0"/>
              <a:t>21-06-2023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2637996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87AC2D-7E75-4163-A73F-7B1DEA484E94}"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3493809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87AC2D-7E75-4163-A73F-7B1DEA484E94}" type="datetimeFigureOut">
              <a:rPr lang="en-IN" smtClean="0"/>
              <a:t>21-06-2023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A5FF43-035F-426C-93CD-7DA417ED824B}" type="slidenum">
              <a:rPr lang="en-IN" smtClean="0"/>
              <a:t>‹#›</a:t>
            </a:fld>
            <a:endParaRPr lang="en-IN"/>
          </a:p>
        </p:txBody>
      </p:sp>
    </p:spTree>
    <p:extLst>
      <p:ext uri="{BB962C8B-B14F-4D97-AF65-F5344CB8AC3E}">
        <p14:creationId xmlns:p14="http://schemas.microsoft.com/office/powerpoint/2010/main" val="32990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B87AC2D-7E75-4163-A73F-7B1DEA484E94}" type="datetimeFigureOut">
              <a:rPr lang="en-IN" smtClean="0"/>
              <a:t>21-06-2023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BA5FF43-035F-426C-93CD-7DA417ED824B}" type="slidenum">
              <a:rPr lang="en-IN" smtClean="0"/>
              <a:t>‹#›</a:t>
            </a:fld>
            <a:endParaRPr lang="en-IN"/>
          </a:p>
        </p:txBody>
      </p:sp>
    </p:spTree>
    <p:extLst>
      <p:ext uri="{BB962C8B-B14F-4D97-AF65-F5344CB8AC3E}">
        <p14:creationId xmlns:p14="http://schemas.microsoft.com/office/powerpoint/2010/main" val="1191593716"/>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F7C2-857C-A2A7-82E1-A0FC9070675A}"/>
              </a:ext>
            </a:extLst>
          </p:cNvPr>
          <p:cNvSpPr>
            <a:spLocks noGrp="1"/>
          </p:cNvSpPr>
          <p:nvPr>
            <p:ph type="title"/>
          </p:nvPr>
        </p:nvSpPr>
        <p:spPr/>
        <p:txBody>
          <a:bodyPr/>
          <a:lstStyle/>
          <a:p>
            <a:r>
              <a:rPr lang="en-US" dirty="0"/>
              <a:t>    </a:t>
            </a:r>
          </a:p>
        </p:txBody>
      </p:sp>
      <p:sp>
        <p:nvSpPr>
          <p:cNvPr id="5" name="TextBox 4">
            <a:extLst>
              <a:ext uri="{FF2B5EF4-FFF2-40B4-BE49-F238E27FC236}">
                <a16:creationId xmlns:a16="http://schemas.microsoft.com/office/drawing/2014/main" id="{2A7E8B71-1CF4-39C7-FCFD-25908C5A6924}"/>
              </a:ext>
            </a:extLst>
          </p:cNvPr>
          <p:cNvSpPr txBox="1"/>
          <p:nvPr/>
        </p:nvSpPr>
        <p:spPr>
          <a:xfrm>
            <a:off x="76875" y="70090"/>
            <a:ext cx="7486650" cy="646331"/>
          </a:xfrm>
          <a:prstGeom prst="rect">
            <a:avLst/>
          </a:prstGeom>
          <a:noFill/>
        </p:spPr>
        <p:txBody>
          <a:bodyPr wrap="square" rtlCol="0">
            <a:spAutoFit/>
          </a:bodyPr>
          <a:lstStyle/>
          <a:p>
            <a:r>
              <a:rPr lang="en-US" sz="3600" b="0" i="0" dirty="0">
                <a:solidFill>
                  <a:srgbClr val="0070C0"/>
                </a:solidFill>
                <a:effectLst/>
                <a:latin typeface="Times New Roman" panose="02020603050405020304" pitchFamily="18" charset="0"/>
                <a:cs typeface="Times New Roman" panose="02020603050405020304" pitchFamily="18" charset="0"/>
              </a:rPr>
              <a:t>Exploring the Boston housing Dataset</a:t>
            </a:r>
            <a:endParaRPr lang="en-IN" sz="3600" dirty="0">
              <a:solidFill>
                <a:srgbClr val="0070C0"/>
              </a:solidFill>
              <a:latin typeface="Times New Roman" panose="02020603050405020304" pitchFamily="18" charset="0"/>
              <a:cs typeface="Times New Roman" panose="02020603050405020304" pitchFamily="18" charset="0"/>
            </a:endParaRPr>
          </a:p>
        </p:txBody>
      </p:sp>
      <p:pic>
        <p:nvPicPr>
          <p:cNvPr id="4" name="Picture 3" descr="High angle view of buildings in a city">
            <a:extLst>
              <a:ext uri="{FF2B5EF4-FFF2-40B4-BE49-F238E27FC236}">
                <a16:creationId xmlns:a16="http://schemas.microsoft.com/office/drawing/2014/main" id="{576C15A0-602A-654F-B1F1-1F6AB22DB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147" y="1255931"/>
            <a:ext cx="10285705" cy="4064077"/>
          </a:xfrm>
          <a:prstGeom prst="rect">
            <a:avLst/>
          </a:prstGeom>
          <a:ln>
            <a:noFill/>
          </a:ln>
          <a:effectLst>
            <a:softEdge rad="112500"/>
          </a:effectLst>
        </p:spPr>
      </p:pic>
      <p:sp>
        <p:nvSpPr>
          <p:cNvPr id="6" name="TextBox 5">
            <a:extLst>
              <a:ext uri="{FF2B5EF4-FFF2-40B4-BE49-F238E27FC236}">
                <a16:creationId xmlns:a16="http://schemas.microsoft.com/office/drawing/2014/main" id="{88EC275F-A7B4-A424-0032-05207403A70F}"/>
              </a:ext>
            </a:extLst>
          </p:cNvPr>
          <p:cNvSpPr txBox="1"/>
          <p:nvPr/>
        </p:nvSpPr>
        <p:spPr>
          <a:xfrm>
            <a:off x="7721612" y="5831301"/>
            <a:ext cx="4362319" cy="584775"/>
          </a:xfrm>
          <a:prstGeom prst="rect">
            <a:avLst/>
          </a:prstGeom>
          <a:noFill/>
        </p:spPr>
        <p:txBody>
          <a:bodyPr wrap="square" rtlCol="0">
            <a:spAutoFit/>
          </a:bodyPr>
          <a:lstStyle/>
          <a:p>
            <a:r>
              <a:rPr lang="en-IN" sz="3200" dirty="0">
                <a:solidFill>
                  <a:srgbClr val="0070C0"/>
                </a:solidFill>
                <a:latin typeface="Times New Roman" panose="02020603050405020304" pitchFamily="18" charset="0"/>
                <a:cs typeface="Times New Roman" panose="02020603050405020304" pitchFamily="18" charset="0"/>
              </a:rPr>
              <a:t>By Janmaya  Kumar Jena</a:t>
            </a:r>
          </a:p>
        </p:txBody>
      </p:sp>
    </p:spTree>
    <p:extLst>
      <p:ext uri="{BB962C8B-B14F-4D97-AF65-F5344CB8AC3E}">
        <p14:creationId xmlns:p14="http://schemas.microsoft.com/office/powerpoint/2010/main" val="3664576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65C8AF-B47F-95EF-C08D-747C717D4FF4}"/>
              </a:ext>
            </a:extLst>
          </p:cNvPr>
          <p:cNvSpPr txBox="1"/>
          <p:nvPr/>
        </p:nvSpPr>
        <p:spPr>
          <a:xfrm>
            <a:off x="319177" y="301925"/>
            <a:ext cx="10998680" cy="738664"/>
          </a:xfrm>
          <a:prstGeom prst="rect">
            <a:avLst/>
          </a:prstGeom>
          <a:noFill/>
        </p:spPr>
        <p:txBody>
          <a:bodyPr wrap="square" rtlCol="0">
            <a:spAutoFit/>
          </a:bodyPr>
          <a:lstStyle/>
          <a:p>
            <a:r>
              <a:rPr lang="en-US" sz="2400" b="0" i="0" dirty="0">
                <a:solidFill>
                  <a:schemeClr val="accent5">
                    <a:lumMod val="75000"/>
                  </a:schemeClr>
                </a:solidFill>
                <a:effectLst/>
                <a:latin typeface="Times New Roman" panose="02020603050405020304" pitchFamily="18" charset="0"/>
                <a:cs typeface="Times New Roman" panose="02020603050405020304" pitchFamily="18" charset="0"/>
              </a:rPr>
              <a:t>Examine the relationship between the age of the houses and the median value (MEDV).</a:t>
            </a:r>
          </a:p>
          <a:p>
            <a:endParaRPr lang="en-IN" dirty="0"/>
          </a:p>
        </p:txBody>
      </p:sp>
      <p:pic>
        <p:nvPicPr>
          <p:cNvPr id="5" name="Picture 4">
            <a:extLst>
              <a:ext uri="{FF2B5EF4-FFF2-40B4-BE49-F238E27FC236}">
                <a16:creationId xmlns:a16="http://schemas.microsoft.com/office/drawing/2014/main" id="{A083B0DC-627D-C730-81C0-8842589010D6}"/>
              </a:ext>
            </a:extLst>
          </p:cNvPr>
          <p:cNvPicPr>
            <a:picLocks noChangeAspect="1"/>
          </p:cNvPicPr>
          <p:nvPr/>
        </p:nvPicPr>
        <p:blipFill>
          <a:blip r:embed="rId2"/>
          <a:stretch>
            <a:fillRect/>
          </a:stretch>
        </p:blipFill>
        <p:spPr>
          <a:xfrm>
            <a:off x="2544792" y="1040589"/>
            <a:ext cx="6176514" cy="3527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D6A0326-1A1C-E440-EA66-81578E61D9EF}"/>
              </a:ext>
            </a:extLst>
          </p:cNvPr>
          <p:cNvSpPr txBox="1"/>
          <p:nvPr/>
        </p:nvSpPr>
        <p:spPr>
          <a:xfrm>
            <a:off x="526211" y="4977440"/>
            <a:ext cx="10506974" cy="1477328"/>
          </a:xfrm>
          <a:prstGeom prst="rect">
            <a:avLst/>
          </a:prstGeom>
          <a:noFill/>
        </p:spPr>
        <p:txBody>
          <a:bodyPr wrap="square" rtlCol="0">
            <a:spAutoFit/>
          </a:bodyPr>
          <a:lstStyle/>
          <a:p>
            <a:br>
              <a:rPr lang="en-US" dirty="0">
                <a:solidFill>
                  <a:schemeClr val="tx1">
                    <a:lumMod val="95000"/>
                    <a:lumOff val="5000"/>
                  </a:schemeClr>
                </a:solidFill>
                <a:latin typeface="Times New Roman" panose="02020603050405020304" pitchFamily="18" charset="0"/>
                <a:cs typeface="Times New Roman" panose="02020603050405020304" pitchFamily="18" charset="0"/>
              </a:rPr>
            </a:b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bar plot reveals a clear trend: as house age increases, the median value of owner-occupied homes tends to decrease. The age group of 0-25 exhibits the highest median value, indicating that newer houses have higher values. Conversely, the age group of 76-100 has the lowest median value, suggesting that very old houses tend to have lower values.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2" name="Graphic 11" descr="House with solid fill">
            <a:extLst>
              <a:ext uri="{FF2B5EF4-FFF2-40B4-BE49-F238E27FC236}">
                <a16:creationId xmlns:a16="http://schemas.microsoft.com/office/drawing/2014/main" id="{E79FCB4A-7BAE-04A0-26E1-4CF5C6F510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0068" y="1040589"/>
            <a:ext cx="1581510" cy="126377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373571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2C101B-5A87-EA5F-6A6C-BF6093E08C99}"/>
              </a:ext>
            </a:extLst>
          </p:cNvPr>
          <p:cNvSpPr txBox="1"/>
          <p:nvPr/>
        </p:nvSpPr>
        <p:spPr>
          <a:xfrm>
            <a:off x="17263" y="258792"/>
            <a:ext cx="10938295" cy="738664"/>
          </a:xfrm>
          <a:prstGeom prst="rect">
            <a:avLst/>
          </a:prstGeom>
          <a:noFill/>
        </p:spPr>
        <p:txBody>
          <a:bodyPr wrap="square" rtlCol="0">
            <a:spAutoFit/>
          </a:bodyPr>
          <a:lstStyle/>
          <a:p>
            <a:r>
              <a:rPr lang="en-US" sz="2400" b="0" i="0" dirty="0">
                <a:solidFill>
                  <a:srgbClr val="0070C0"/>
                </a:solidFill>
                <a:effectLst/>
                <a:latin typeface="Times New Roman" panose="02020603050405020304" pitchFamily="18" charset="0"/>
                <a:cs typeface="Times New Roman" panose="02020603050405020304" pitchFamily="18" charset="0"/>
              </a:rPr>
              <a:t>Investigate the relationship between the RAD variable and the median value (MEDV).</a:t>
            </a:r>
          </a:p>
          <a:p>
            <a:endParaRPr lang="en-IN" dirty="0"/>
          </a:p>
        </p:txBody>
      </p:sp>
      <p:pic>
        <p:nvPicPr>
          <p:cNvPr id="11" name="Picture 10" descr="Road with skyscraper background">
            <a:extLst>
              <a:ext uri="{FF2B5EF4-FFF2-40B4-BE49-F238E27FC236}">
                <a16:creationId xmlns:a16="http://schemas.microsoft.com/office/drawing/2014/main" id="{1BC38178-D410-1A5D-07AB-77F08DF2D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68" y="907984"/>
            <a:ext cx="11378238" cy="5480982"/>
          </a:xfrm>
          <a:prstGeom prst="rect">
            <a:avLst/>
          </a:prstGeom>
          <a:ln>
            <a:noFill/>
          </a:ln>
          <a:effectLst>
            <a:softEdge rad="112500"/>
          </a:effectLst>
        </p:spPr>
      </p:pic>
      <p:pic>
        <p:nvPicPr>
          <p:cNvPr id="12" name="Picture 11">
            <a:extLst>
              <a:ext uri="{FF2B5EF4-FFF2-40B4-BE49-F238E27FC236}">
                <a16:creationId xmlns:a16="http://schemas.microsoft.com/office/drawing/2014/main" id="{9AC071E0-85F1-7B8B-5710-0C49ADA04049}"/>
              </a:ext>
            </a:extLst>
          </p:cNvPr>
          <p:cNvPicPr>
            <a:picLocks noChangeAspect="1"/>
          </p:cNvPicPr>
          <p:nvPr/>
        </p:nvPicPr>
        <p:blipFill>
          <a:blip r:embed="rId3"/>
          <a:stretch>
            <a:fillRect/>
          </a:stretch>
        </p:blipFill>
        <p:spPr>
          <a:xfrm>
            <a:off x="2930105" y="1069175"/>
            <a:ext cx="6556075" cy="3531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937B0EB2-8A5B-2F78-C3DA-BFE2DBEE5943}"/>
              </a:ext>
            </a:extLst>
          </p:cNvPr>
          <p:cNvSpPr txBox="1"/>
          <p:nvPr/>
        </p:nvSpPr>
        <p:spPr>
          <a:xfrm>
            <a:off x="284668" y="4761778"/>
            <a:ext cx="11464506" cy="1477328"/>
          </a:xfrm>
          <a:prstGeom prst="rect">
            <a:avLst/>
          </a:prstGeom>
          <a:noFill/>
        </p:spPr>
        <p:txBody>
          <a:bodyPr wrap="square" rtlCol="0">
            <a:spAutoFit/>
          </a:bodyPr>
          <a:lstStyle/>
          <a:p>
            <a:br>
              <a:rPr lang="en-US" dirty="0">
                <a:solidFill>
                  <a:schemeClr val="bg1"/>
                </a:solidFill>
                <a:latin typeface="Times New Roman" panose="02020603050405020304" pitchFamily="18" charset="0"/>
                <a:cs typeface="Times New Roman" panose="02020603050405020304" pitchFamily="18" charset="0"/>
              </a:rPr>
            </a:br>
            <a:r>
              <a:rPr lang="en-US" b="0" i="0" dirty="0">
                <a:solidFill>
                  <a:schemeClr val="bg1"/>
                </a:solidFill>
                <a:effectLst/>
                <a:latin typeface="Times New Roman" panose="02020603050405020304" pitchFamily="18" charset="0"/>
                <a:cs typeface="Times New Roman" panose="02020603050405020304" pitchFamily="18" charset="0"/>
              </a:rPr>
              <a:t>The bar chart displays the relationship between the accessibility index to radial highways (RAD) and the median value of owner-occupied homes (MEDV). It reveals that a higher RAD index, indicating better accessibility, corresponds to higher median home values, while a lower RAD index corresponds to lower median values. This suggests a positive impact of highway accessibility on home values in the Boston Housing Dataset.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7207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6DCACF-00B5-99AB-36D5-38AE8B5F2226}"/>
              </a:ext>
            </a:extLst>
          </p:cNvPr>
          <p:cNvSpPr txBox="1"/>
          <p:nvPr/>
        </p:nvSpPr>
        <p:spPr>
          <a:xfrm>
            <a:off x="0" y="232913"/>
            <a:ext cx="8807570" cy="800219"/>
          </a:xfrm>
          <a:prstGeom prst="rect">
            <a:avLst/>
          </a:prstGeom>
          <a:noFill/>
        </p:spPr>
        <p:txBody>
          <a:bodyPr wrap="square" rtlCol="0">
            <a:spAutoFit/>
          </a:bodyPr>
          <a:lstStyle/>
          <a:p>
            <a:r>
              <a:rPr lang="en-US" sz="2800" b="0" i="0" dirty="0">
                <a:solidFill>
                  <a:srgbClr val="0070C0"/>
                </a:solidFill>
                <a:effectLst/>
                <a:latin typeface="Times New Roman" panose="02020603050405020304" pitchFamily="18" charset="0"/>
                <a:cs typeface="Times New Roman" panose="02020603050405020304" pitchFamily="18" charset="0"/>
              </a:rPr>
              <a:t>Analyze the impact of pollution on the median value :</a:t>
            </a:r>
          </a:p>
          <a:p>
            <a:endParaRPr lang="en-IN" dirty="0"/>
          </a:p>
        </p:txBody>
      </p:sp>
      <p:pic>
        <p:nvPicPr>
          <p:cNvPr id="14" name="Picture 13" descr="Mask and unicorn sticker">
            <a:extLst>
              <a:ext uri="{FF2B5EF4-FFF2-40B4-BE49-F238E27FC236}">
                <a16:creationId xmlns:a16="http://schemas.microsoft.com/office/drawing/2014/main" id="{3B1C5838-510A-76F0-AD49-D66258C54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3" y="2915727"/>
            <a:ext cx="9802484" cy="3881887"/>
          </a:xfrm>
          <a:prstGeom prst="rect">
            <a:avLst/>
          </a:prstGeom>
        </p:spPr>
      </p:pic>
      <p:sp>
        <p:nvSpPr>
          <p:cNvPr id="8" name="TextBox 7">
            <a:extLst>
              <a:ext uri="{FF2B5EF4-FFF2-40B4-BE49-F238E27FC236}">
                <a16:creationId xmlns:a16="http://schemas.microsoft.com/office/drawing/2014/main" id="{5BCBB760-1FF5-A2A8-D134-5AFD3B6DAC66}"/>
              </a:ext>
            </a:extLst>
          </p:cNvPr>
          <p:cNvSpPr txBox="1"/>
          <p:nvPr/>
        </p:nvSpPr>
        <p:spPr>
          <a:xfrm>
            <a:off x="1026547" y="5279360"/>
            <a:ext cx="9385540" cy="923330"/>
          </a:xfrm>
          <a:prstGeom prst="rect">
            <a:avLst/>
          </a:prstGeom>
          <a:noFill/>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From the plot, we can see that as the NOX levels increase, the median value of owner-occupied homes decreases. This suggests that higher levels of NOX pollution in the air may have a negative impact on the value of homes in the area.</a:t>
            </a:r>
            <a:endParaRPr lang="en-IN"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D881BAE1-8395-1E41-E7B5-1ECA17347948}"/>
              </a:ext>
            </a:extLst>
          </p:cNvPr>
          <p:cNvPicPr>
            <a:picLocks noChangeAspect="1"/>
          </p:cNvPicPr>
          <p:nvPr/>
        </p:nvPicPr>
        <p:blipFill>
          <a:blip r:embed="rId3"/>
          <a:stretch>
            <a:fillRect/>
          </a:stretch>
        </p:blipFill>
        <p:spPr>
          <a:xfrm>
            <a:off x="2230746" y="1162529"/>
            <a:ext cx="6183512" cy="3944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9523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DFF549-E0F2-163F-5CA6-0132D34B375D}"/>
              </a:ext>
            </a:extLst>
          </p:cNvPr>
          <p:cNvSpPr txBox="1"/>
          <p:nvPr/>
        </p:nvSpPr>
        <p:spPr>
          <a:xfrm>
            <a:off x="17258" y="232913"/>
            <a:ext cx="10949796" cy="738664"/>
          </a:xfrm>
          <a:prstGeom prst="rect">
            <a:avLst/>
          </a:prstGeom>
          <a:noFill/>
        </p:spPr>
        <p:txBody>
          <a:bodyPr wrap="square" rtlCol="0">
            <a:spAutoFit/>
          </a:bodyPr>
          <a:lstStyle/>
          <a:p>
            <a:r>
              <a:rPr lang="en-US" sz="2400" b="0" i="0" dirty="0">
                <a:solidFill>
                  <a:srgbClr val="0070C0"/>
                </a:solidFill>
                <a:effectLst/>
                <a:latin typeface="Times New Roman" panose="02020603050405020304" pitchFamily="18" charset="0"/>
                <a:cs typeface="Times New Roman" panose="02020603050405020304" pitchFamily="18" charset="0"/>
              </a:rPr>
              <a:t>Explore the relationship between the TAX variable and the median value (MEDV).</a:t>
            </a:r>
          </a:p>
          <a:p>
            <a:endParaRPr lang="en-IN" dirty="0"/>
          </a:p>
        </p:txBody>
      </p:sp>
      <p:pic>
        <p:nvPicPr>
          <p:cNvPr id="5" name="Picture 4">
            <a:extLst>
              <a:ext uri="{FF2B5EF4-FFF2-40B4-BE49-F238E27FC236}">
                <a16:creationId xmlns:a16="http://schemas.microsoft.com/office/drawing/2014/main" id="{6BCE54C8-2A4E-A2AC-AE38-CD8D2D64E7EF}"/>
              </a:ext>
            </a:extLst>
          </p:cNvPr>
          <p:cNvPicPr>
            <a:picLocks noChangeAspect="1"/>
          </p:cNvPicPr>
          <p:nvPr/>
        </p:nvPicPr>
        <p:blipFill>
          <a:blip r:embed="rId2"/>
          <a:stretch>
            <a:fillRect/>
          </a:stretch>
        </p:blipFill>
        <p:spPr>
          <a:xfrm>
            <a:off x="2153733" y="888691"/>
            <a:ext cx="6676845" cy="35884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940666CB-9292-D33A-4902-29397C2F55C4}"/>
              </a:ext>
            </a:extLst>
          </p:cNvPr>
          <p:cNvSpPr txBox="1"/>
          <p:nvPr/>
        </p:nvSpPr>
        <p:spPr>
          <a:xfrm>
            <a:off x="500332" y="4882545"/>
            <a:ext cx="11197087" cy="1477328"/>
          </a:xfrm>
          <a:prstGeom prst="rect">
            <a:avLst/>
          </a:prstGeom>
          <a:noFill/>
        </p:spPr>
        <p:txBody>
          <a:bodyPr wrap="square" rtlCol="0">
            <a:spAutoFit/>
          </a:bodyPr>
          <a:lstStyle/>
          <a:p>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scatter plot demonstrates a negative correlation between the full-value property-tax rate and the median value of owner-occupied homes. As the property-tax rate rises, the median home value generally decreases. However, there are some outliers where high property-tax rates are associated with high median home values. This suggests that property-tax rate is a significant factor in understanding the median value of owner-occupied homes, although other factors may also influence the relationship.</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0" name="Graphic 9" descr="Money with solid fill">
            <a:extLst>
              <a:ext uri="{FF2B5EF4-FFF2-40B4-BE49-F238E27FC236}">
                <a16:creationId xmlns:a16="http://schemas.microsoft.com/office/drawing/2014/main" id="{E3E9F5C8-1231-C913-0574-31AF0A3254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6204" y="602245"/>
            <a:ext cx="1526872" cy="129379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45040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96EF96-C0CF-9E79-52FE-F89B1D1F4446}"/>
              </a:ext>
            </a:extLst>
          </p:cNvPr>
          <p:cNvSpPr txBox="1"/>
          <p:nvPr/>
        </p:nvSpPr>
        <p:spPr>
          <a:xfrm>
            <a:off x="327804" y="215660"/>
            <a:ext cx="11067690" cy="738664"/>
          </a:xfrm>
          <a:prstGeom prst="rect">
            <a:avLst/>
          </a:prstGeom>
          <a:noFill/>
        </p:spPr>
        <p:txBody>
          <a:bodyPr wrap="square" rtlCol="0">
            <a:spAutoFit/>
          </a:bodyPr>
          <a:lstStyle/>
          <a:p>
            <a:r>
              <a:rPr lang="en-US" sz="2400" b="0" i="0" dirty="0">
                <a:solidFill>
                  <a:srgbClr val="0070C0"/>
                </a:solidFill>
                <a:effectLst/>
                <a:latin typeface="Times New Roman" panose="02020603050405020304" pitchFamily="18" charset="0"/>
                <a:cs typeface="Times New Roman" panose="02020603050405020304" pitchFamily="18" charset="0"/>
              </a:rPr>
              <a:t>Examine the relationship between the number of rooms and the median value (MEDV) :</a:t>
            </a:r>
          </a:p>
          <a:p>
            <a:endParaRPr lang="en-IN" dirty="0"/>
          </a:p>
        </p:txBody>
      </p:sp>
      <p:pic>
        <p:nvPicPr>
          <p:cNvPr id="6" name="Picture 5">
            <a:extLst>
              <a:ext uri="{FF2B5EF4-FFF2-40B4-BE49-F238E27FC236}">
                <a16:creationId xmlns:a16="http://schemas.microsoft.com/office/drawing/2014/main" id="{514AAEA3-4964-C6E3-D5E0-076898CD23A9}"/>
              </a:ext>
            </a:extLst>
          </p:cNvPr>
          <p:cNvPicPr>
            <a:picLocks noChangeAspect="1"/>
          </p:cNvPicPr>
          <p:nvPr/>
        </p:nvPicPr>
        <p:blipFill>
          <a:blip r:embed="rId2"/>
          <a:stretch>
            <a:fillRect/>
          </a:stretch>
        </p:blipFill>
        <p:spPr>
          <a:xfrm>
            <a:off x="2825152" y="954324"/>
            <a:ext cx="5917720" cy="37511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2AD8C8F5-7566-B6A5-36AA-D7CEB9B06FC4}"/>
              </a:ext>
            </a:extLst>
          </p:cNvPr>
          <p:cNvSpPr txBox="1"/>
          <p:nvPr/>
        </p:nvSpPr>
        <p:spPr>
          <a:xfrm>
            <a:off x="612475" y="4633703"/>
            <a:ext cx="10967050" cy="1477328"/>
          </a:xfrm>
          <a:prstGeom prst="rect">
            <a:avLst/>
          </a:prstGeom>
          <a:noFill/>
        </p:spPr>
        <p:txBody>
          <a:bodyPr wrap="square" rtlCol="0">
            <a:spAutoFit/>
          </a:bodyPr>
          <a:lstStyle/>
          <a:p>
            <a:br>
              <a:rPr lang="en-US" dirty="0">
                <a:solidFill>
                  <a:schemeClr val="tx1">
                    <a:lumMod val="95000"/>
                    <a:lumOff val="5000"/>
                  </a:schemeClr>
                </a:solidFill>
                <a:latin typeface="Times New Roman" panose="02020603050405020304" pitchFamily="18" charset="0"/>
                <a:cs typeface="Times New Roman" panose="02020603050405020304" pitchFamily="18" charset="0"/>
              </a:rPr>
            </a:b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plot depicts a positive relationship between the number of rooms in a house and the median home value. As the number of rooms increases, the median home value tends to rise, as indicated by the upward trend on the x-axis. Houses with 8 or more rooms exhibit the highest median home values. This emphasizes the significance of the number of rooms as a determining factor for the median home value.</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390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Speech with solid fill">
            <a:extLst>
              <a:ext uri="{FF2B5EF4-FFF2-40B4-BE49-F238E27FC236}">
                <a16:creationId xmlns:a16="http://schemas.microsoft.com/office/drawing/2014/main" id="{C7AD185F-87B3-3C3D-095C-C5028696B6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154" y="273945"/>
            <a:ext cx="2976114" cy="914400"/>
          </a:xfrm>
          <a:prstGeom prst="rect">
            <a:avLst/>
          </a:prstGeom>
        </p:spPr>
      </p:pic>
      <p:sp>
        <p:nvSpPr>
          <p:cNvPr id="4" name="TextBox 3">
            <a:extLst>
              <a:ext uri="{FF2B5EF4-FFF2-40B4-BE49-F238E27FC236}">
                <a16:creationId xmlns:a16="http://schemas.microsoft.com/office/drawing/2014/main" id="{0C3DE8CA-A2C3-7F59-AAC1-A72F9F7D086A}"/>
              </a:ext>
            </a:extLst>
          </p:cNvPr>
          <p:cNvSpPr txBox="1"/>
          <p:nvPr/>
        </p:nvSpPr>
        <p:spPr>
          <a:xfrm>
            <a:off x="595992" y="326571"/>
            <a:ext cx="5298621" cy="861774"/>
          </a:xfrm>
          <a:prstGeom prst="rect">
            <a:avLst/>
          </a:prstGeom>
          <a:noFill/>
        </p:spPr>
        <p:txBody>
          <a:bodyPr wrap="square" rtlCol="0">
            <a:spAutoFit/>
          </a:bodyPr>
          <a:lstStyle/>
          <a:p>
            <a:r>
              <a:rPr lang="en-US" sz="3200" dirty="0">
                <a:solidFill>
                  <a:srgbClr val="0070C0"/>
                </a:solidFill>
                <a:latin typeface="Times New Roman" panose="02020603050405020304" pitchFamily="18" charset="0"/>
                <a:cs typeface="Times New Roman" panose="02020603050405020304" pitchFamily="18" charset="0"/>
              </a:rPr>
              <a:t>Conclusion </a:t>
            </a:r>
          </a:p>
          <a:p>
            <a:endParaRPr lang="en-IN" dirty="0"/>
          </a:p>
        </p:txBody>
      </p:sp>
      <p:sp>
        <p:nvSpPr>
          <p:cNvPr id="2" name="TextBox 1">
            <a:extLst>
              <a:ext uri="{FF2B5EF4-FFF2-40B4-BE49-F238E27FC236}">
                <a16:creationId xmlns:a16="http://schemas.microsoft.com/office/drawing/2014/main" id="{F8BDD863-C692-CAB1-D4C1-3F4683ABFB02}"/>
              </a:ext>
            </a:extLst>
          </p:cNvPr>
          <p:cNvSpPr txBox="1"/>
          <p:nvPr/>
        </p:nvSpPr>
        <p:spPr>
          <a:xfrm>
            <a:off x="948906" y="1276705"/>
            <a:ext cx="10429336" cy="4247317"/>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chemeClr val="tx1">
                    <a:lumMod val="95000"/>
                    <a:lumOff val="5000"/>
                  </a:schemeClr>
                </a:solidFill>
                <a:effectLst/>
                <a:latin typeface="Söhne"/>
              </a:rPr>
              <a:t>Crime Rate Impact: There is a negative correlation between the per capita crime rate and the median value of owner-occupied homes. Higher crime rates are associated with lower home values.</a:t>
            </a:r>
          </a:p>
          <a:p>
            <a:pPr marL="285750" indent="-285750" algn="l">
              <a:buFont typeface="Arial" panose="020B0604020202020204" pitchFamily="34" charset="0"/>
              <a:buChar char="•"/>
            </a:pPr>
            <a:endParaRPr lang="en-US" b="0" i="0" dirty="0">
              <a:solidFill>
                <a:schemeClr val="tx1">
                  <a:lumMod val="95000"/>
                  <a:lumOff val="5000"/>
                </a:schemeClr>
              </a:solidFill>
              <a:effectLst/>
              <a:latin typeface="Söhne"/>
            </a:endParaRPr>
          </a:p>
          <a:p>
            <a:pPr marL="285750" indent="-285750" algn="l">
              <a:buFont typeface="Arial" panose="020B0604020202020204" pitchFamily="34" charset="0"/>
              <a:buChar char="•"/>
            </a:pPr>
            <a:r>
              <a:rPr lang="en-US" b="0" i="0" dirty="0">
                <a:solidFill>
                  <a:schemeClr val="tx1">
                    <a:lumMod val="95000"/>
                    <a:lumOff val="5000"/>
                  </a:schemeClr>
                </a:solidFill>
                <a:effectLst/>
                <a:latin typeface="Söhne"/>
              </a:rPr>
              <a:t>Charles River Proximity: Houses located near the Charles River tend to have higher median home values compared to those farther away. This could be due to factors such as scenic location and access to amenities.</a:t>
            </a:r>
          </a:p>
          <a:p>
            <a:pPr marL="285750" indent="-285750" algn="l">
              <a:buFont typeface="Arial" panose="020B0604020202020204" pitchFamily="34" charset="0"/>
              <a:buChar char="•"/>
            </a:pPr>
            <a:endParaRPr lang="en-US" b="0" i="0" dirty="0">
              <a:solidFill>
                <a:schemeClr val="tx1">
                  <a:lumMod val="95000"/>
                  <a:lumOff val="5000"/>
                </a:schemeClr>
              </a:solidFill>
              <a:effectLst/>
              <a:latin typeface="Söhne"/>
            </a:endParaRPr>
          </a:p>
          <a:p>
            <a:pPr marL="285750" indent="-285750" algn="l">
              <a:buFont typeface="Arial" panose="020B0604020202020204" pitchFamily="34" charset="0"/>
              <a:buChar char="•"/>
            </a:pPr>
            <a:r>
              <a:rPr lang="en-US" b="0" i="0" dirty="0">
                <a:solidFill>
                  <a:schemeClr val="tx1">
                    <a:lumMod val="95000"/>
                    <a:lumOff val="5000"/>
                  </a:schemeClr>
                </a:solidFill>
                <a:effectLst/>
                <a:latin typeface="Söhne"/>
              </a:rPr>
              <a:t>Property Characteristics: The number of rooms in a house has a positive impact on the median home value. As the number of rooms increases, the median home value tends to rise. Other factors like property age, accessibility to radial highways, and property tax rate also influence the median home value.</a:t>
            </a:r>
          </a:p>
          <a:p>
            <a:pPr marL="285750" indent="-285750" algn="l">
              <a:buFont typeface="Arial" panose="020B0604020202020204" pitchFamily="34" charset="0"/>
              <a:buChar char="•"/>
            </a:pPr>
            <a:endParaRPr lang="en-US" b="0" i="0" dirty="0">
              <a:solidFill>
                <a:schemeClr val="tx1">
                  <a:lumMod val="95000"/>
                  <a:lumOff val="5000"/>
                </a:schemeClr>
              </a:solidFill>
              <a:effectLst/>
              <a:latin typeface="Söhne"/>
            </a:endParaRPr>
          </a:p>
          <a:p>
            <a:pPr marL="285750" indent="-285750" algn="l">
              <a:buFont typeface="Arial" panose="020B0604020202020204" pitchFamily="34" charset="0"/>
              <a:buChar char="•"/>
            </a:pPr>
            <a:r>
              <a:rPr lang="en-US" b="0" i="0" dirty="0">
                <a:solidFill>
                  <a:schemeClr val="tx1">
                    <a:lumMod val="95000"/>
                    <a:lumOff val="5000"/>
                  </a:schemeClr>
                </a:solidFill>
                <a:effectLst/>
                <a:latin typeface="Söhne"/>
              </a:rPr>
              <a:t>Relationships Among Variables: The dataset shows various relationships among variables, such as the impact of pollution on home values, the relationship between tax rates and median home values, and the influence of the pupil-teacher ratio on home values.</a:t>
            </a:r>
          </a:p>
          <a:p>
            <a:pPr marL="285750" indent="-285750">
              <a:buFont typeface="Arial" panose="020B0604020202020204" pitchFamily="34" charset="0"/>
              <a:buChar char="•"/>
            </a:pPr>
            <a:endParaRPr lang="en-IN" dirty="0">
              <a:solidFill>
                <a:schemeClr val="tx1">
                  <a:lumMod val="95000"/>
                  <a:lumOff val="5000"/>
                </a:schemeClr>
              </a:solidFill>
            </a:endParaRPr>
          </a:p>
        </p:txBody>
      </p:sp>
    </p:spTree>
    <p:extLst>
      <p:ext uri="{BB962C8B-B14F-4D97-AF65-F5344CB8AC3E}">
        <p14:creationId xmlns:p14="http://schemas.microsoft.com/office/powerpoint/2010/main" val="1614059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50+ Thank You Any Questions Stock Photos, Pictures &amp; Royalty-Free Images -  iStock">
            <a:extLst>
              <a:ext uri="{FF2B5EF4-FFF2-40B4-BE49-F238E27FC236}">
                <a16:creationId xmlns:a16="http://schemas.microsoft.com/office/drawing/2014/main" id="{C69138A7-23AE-8ACC-7CDA-7B3F66F0AD9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1000"/>
                    </a14:imgEffect>
                  </a14:imgLayer>
                </a14:imgProps>
              </a:ext>
              <a:ext uri="{28A0092B-C50C-407E-A947-70E740481C1C}">
                <a14:useLocalDpi xmlns:a14="http://schemas.microsoft.com/office/drawing/2010/main" val="0"/>
              </a:ext>
            </a:extLst>
          </a:blip>
          <a:srcRect/>
          <a:stretch>
            <a:fillRect/>
          </a:stretch>
        </p:blipFill>
        <p:spPr bwMode="auto">
          <a:xfrm>
            <a:off x="609600" y="416103"/>
            <a:ext cx="8200104" cy="60257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90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24EFED-AA5A-C3BC-5AF8-FF9A45A92698}"/>
              </a:ext>
            </a:extLst>
          </p:cNvPr>
          <p:cNvSpPr txBox="1"/>
          <p:nvPr/>
        </p:nvSpPr>
        <p:spPr>
          <a:xfrm>
            <a:off x="689956" y="298808"/>
            <a:ext cx="6101542" cy="523220"/>
          </a:xfrm>
          <a:prstGeom prst="rect">
            <a:avLst/>
          </a:prstGeom>
          <a:noFill/>
        </p:spPr>
        <p:txBody>
          <a:bodyPr wrap="square">
            <a:spAutoFit/>
          </a:bodyPr>
          <a:lstStyle/>
          <a:p>
            <a:r>
              <a:rPr lang="en-US" sz="2800" dirty="0">
                <a:solidFill>
                  <a:srgbClr val="0070C0"/>
                </a:solidFill>
                <a:latin typeface="Times New Roman" panose="02020603050405020304" pitchFamily="18" charset="0"/>
                <a:cs typeface="Times New Roman" panose="02020603050405020304" pitchFamily="18" charset="0"/>
              </a:rPr>
              <a:t>Contents : </a:t>
            </a:r>
          </a:p>
        </p:txBody>
      </p:sp>
      <p:pic>
        <p:nvPicPr>
          <p:cNvPr id="5" name="Graphic 4" descr="Open book with solid fill">
            <a:extLst>
              <a:ext uri="{FF2B5EF4-FFF2-40B4-BE49-F238E27FC236}">
                <a16:creationId xmlns:a16="http://schemas.microsoft.com/office/drawing/2014/main" id="{64D2DEB8-0D2E-0E3F-D865-C1D8B3519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72" y="560418"/>
            <a:ext cx="10450559" cy="6124755"/>
          </a:xfrm>
          <a:prstGeom prst="rect">
            <a:avLst/>
          </a:prstGeom>
        </p:spPr>
      </p:pic>
      <p:sp>
        <p:nvSpPr>
          <p:cNvPr id="9" name="TextBox 8">
            <a:extLst>
              <a:ext uri="{FF2B5EF4-FFF2-40B4-BE49-F238E27FC236}">
                <a16:creationId xmlns:a16="http://schemas.microsoft.com/office/drawing/2014/main" id="{231C4A8E-E27F-384D-F4B9-D67144A5A340}"/>
              </a:ext>
            </a:extLst>
          </p:cNvPr>
          <p:cNvSpPr txBox="1"/>
          <p:nvPr/>
        </p:nvSpPr>
        <p:spPr>
          <a:xfrm>
            <a:off x="2391335" y="2178792"/>
            <a:ext cx="3966334" cy="37820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Data Understanding</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Columns understanding</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Objective</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Insights and observation</a:t>
            </a:r>
          </a:p>
          <a:p>
            <a:pPr marL="285750" indent="-285750">
              <a:lnSpc>
                <a:spcPct val="150000"/>
              </a:lnSpc>
              <a:buFont typeface="Arial" panose="020B0604020202020204" pitchFamily="34" charset="0"/>
              <a:buChar char="•"/>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Conclusion</a:t>
            </a:r>
          </a:p>
          <a:p>
            <a:pPr>
              <a:lnSpc>
                <a:spcPct val="150000"/>
              </a:lnSpc>
            </a:pPr>
            <a:r>
              <a:rPr lang="en-IN" dirty="0">
                <a:latin typeface="Times New Roman" panose="02020603050405020304" pitchFamily="18" charset="0"/>
                <a:cs typeface="Times New Roman" panose="02020603050405020304" pitchFamily="18" charset="0"/>
              </a:rPr>
              <a:t>	</a:t>
            </a: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rPr>
              <a:t>	 </a:t>
            </a:r>
          </a:p>
          <a:p>
            <a:pPr>
              <a:lnSpc>
                <a:spcPct val="150000"/>
              </a:lnSpc>
            </a:pP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475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9E87DB-9D98-E127-AE44-06E948C3C6E2}"/>
              </a:ext>
            </a:extLst>
          </p:cNvPr>
          <p:cNvPicPr>
            <a:picLocks noChangeAspect="1"/>
          </p:cNvPicPr>
          <p:nvPr/>
        </p:nvPicPr>
        <p:blipFill>
          <a:blip r:embed="rId2"/>
          <a:stretch>
            <a:fillRect/>
          </a:stretch>
        </p:blipFill>
        <p:spPr>
          <a:xfrm>
            <a:off x="996044" y="3821798"/>
            <a:ext cx="10621735" cy="2293819"/>
          </a:xfrm>
          <a:prstGeom prst="rect">
            <a:avLst/>
          </a:prstGeom>
          <a:ln>
            <a:noFill/>
          </a:ln>
          <a:effectLst>
            <a:softEdge rad="112500"/>
          </a:effectLst>
        </p:spPr>
      </p:pic>
      <p:sp>
        <p:nvSpPr>
          <p:cNvPr id="7" name="TextBox 6">
            <a:extLst>
              <a:ext uri="{FF2B5EF4-FFF2-40B4-BE49-F238E27FC236}">
                <a16:creationId xmlns:a16="http://schemas.microsoft.com/office/drawing/2014/main" id="{B924EFED-AA5A-C3BC-5AF8-FF9A45A92698}"/>
              </a:ext>
            </a:extLst>
          </p:cNvPr>
          <p:cNvSpPr txBox="1"/>
          <p:nvPr/>
        </p:nvSpPr>
        <p:spPr>
          <a:xfrm>
            <a:off x="574221" y="266693"/>
            <a:ext cx="6101542" cy="523220"/>
          </a:xfrm>
          <a:prstGeom prst="rect">
            <a:avLst/>
          </a:prstGeom>
          <a:noFill/>
        </p:spPr>
        <p:txBody>
          <a:bodyPr wrap="square">
            <a:spAutoFit/>
          </a:bodyPr>
          <a:lstStyle/>
          <a:p>
            <a:pPr marL="0" indent="0">
              <a:buNone/>
            </a:pPr>
            <a:r>
              <a:rPr lang="en-US" sz="2800" dirty="0">
                <a:solidFill>
                  <a:srgbClr val="0070C0"/>
                </a:solidFill>
                <a:latin typeface="Times New Roman" panose="02020603050405020304" pitchFamily="18" charset="0"/>
                <a:cs typeface="Times New Roman" panose="02020603050405020304" pitchFamily="18" charset="0"/>
              </a:rPr>
              <a:t>  Data Understanding :</a:t>
            </a:r>
          </a:p>
        </p:txBody>
      </p:sp>
      <p:sp>
        <p:nvSpPr>
          <p:cNvPr id="2" name="TextBox 1">
            <a:extLst>
              <a:ext uri="{FF2B5EF4-FFF2-40B4-BE49-F238E27FC236}">
                <a16:creationId xmlns:a16="http://schemas.microsoft.com/office/drawing/2014/main" id="{937DFADA-79E4-958D-071F-C4A441A600AE}"/>
              </a:ext>
            </a:extLst>
          </p:cNvPr>
          <p:cNvSpPr txBox="1"/>
          <p:nvPr/>
        </p:nvSpPr>
        <p:spPr>
          <a:xfrm>
            <a:off x="996043" y="1028700"/>
            <a:ext cx="10621736" cy="2554545"/>
          </a:xfrm>
          <a:prstGeom prst="rect">
            <a:avLst/>
          </a:prstGeom>
          <a:noFill/>
        </p:spPr>
        <p:txBody>
          <a:bodyPr wrap="square" rtlCol="0">
            <a:spAutoFit/>
          </a:bodyPr>
          <a:lstStyle/>
          <a:p>
            <a:endParaRPr lang="en-IN" sz="1600" dirty="0">
              <a:highlight>
                <a:srgbClr val="00FFFF"/>
              </a:highlight>
              <a:latin typeface="Times New Roman" panose="02020603050405020304" pitchFamily="18" charset="0"/>
              <a:cs typeface="Times New Roman" panose="02020603050405020304" pitchFamily="18" charset="0"/>
            </a:endParaRPr>
          </a:p>
          <a:p>
            <a:pPr marL="342900" indent="-342900">
              <a:buFontTx/>
              <a:buAutoNum type="arabicPeriod"/>
            </a:pPr>
            <a:endParaRPr lang="en-IN" sz="1600" dirty="0">
              <a:highlight>
                <a:srgbClr val="00FFFF"/>
              </a:highlight>
              <a:latin typeface="Times New Roman" panose="02020603050405020304" pitchFamily="18" charset="0"/>
              <a:cs typeface="Times New Roman" panose="02020603050405020304" pitchFamily="18" charset="0"/>
            </a:endParaRPr>
          </a:p>
          <a:p>
            <a:pPr marL="342900" indent="-342900">
              <a:buFontTx/>
              <a:buAutoNum type="arabicPeriod"/>
            </a:pPr>
            <a:endParaRPr lang="en-IN" sz="1600" dirty="0">
              <a:highlight>
                <a:srgbClr val="00FFFF"/>
              </a:highlight>
              <a:latin typeface="Times New Roman" panose="02020603050405020304" pitchFamily="18" charset="0"/>
              <a:cs typeface="Times New Roman" panose="02020603050405020304" pitchFamily="18" charset="0"/>
            </a:endParaRPr>
          </a:p>
          <a:p>
            <a:endParaRPr lang="en-US" sz="1600" dirty="0">
              <a:highlight>
                <a:srgbClr val="00FFFF"/>
              </a:highlight>
              <a:latin typeface="Times New Roman" panose="02020603050405020304" pitchFamily="18" charset="0"/>
              <a:cs typeface="Times New Roman" panose="02020603050405020304" pitchFamily="18" charset="0"/>
            </a:endParaRPr>
          </a:p>
          <a:p>
            <a:pPr marL="342900" indent="-342900">
              <a:buFontTx/>
              <a:buAutoNum type="arabicPeriod"/>
            </a:pPr>
            <a:endParaRPr lang="en-IN" sz="1600" dirty="0">
              <a:highlight>
                <a:srgbClr val="00FFFF"/>
              </a:highlight>
              <a:latin typeface="Times New Roman" panose="02020603050405020304" pitchFamily="18" charset="0"/>
              <a:cs typeface="Times New Roman" panose="02020603050405020304" pitchFamily="18" charset="0"/>
            </a:endParaRPr>
          </a:p>
          <a:p>
            <a:pPr marL="342900" indent="-342900">
              <a:buFontTx/>
              <a:buAutoNum type="arabicPeriod"/>
            </a:pPr>
            <a:endParaRPr lang="en-IN" sz="1600" dirty="0">
              <a:highlight>
                <a:srgbClr val="00FFFF"/>
              </a:highlight>
              <a:latin typeface="Times New Roman" panose="02020603050405020304" pitchFamily="18" charset="0"/>
              <a:cs typeface="Times New Roman" panose="02020603050405020304" pitchFamily="18" charset="0"/>
            </a:endParaRPr>
          </a:p>
          <a:p>
            <a:pPr marL="342900" indent="-342900">
              <a:buFontTx/>
              <a:buAutoNum type="arabicPeriod"/>
            </a:pPr>
            <a:endParaRPr lang="en-IN" sz="1600" dirty="0">
              <a:highlight>
                <a:srgbClr val="00FFFF"/>
              </a:highlight>
              <a:latin typeface="Times New Roman" panose="02020603050405020304" pitchFamily="18" charset="0"/>
              <a:cs typeface="Times New Roman" panose="02020603050405020304" pitchFamily="18" charset="0"/>
            </a:endParaRPr>
          </a:p>
          <a:p>
            <a:pPr marL="342900" indent="-342900">
              <a:buFontTx/>
              <a:buAutoNum type="arabicPeriod"/>
            </a:pPr>
            <a:endParaRPr lang="en-IN" sz="1600" dirty="0">
              <a:highlight>
                <a:srgbClr val="00FFFF"/>
              </a:highlight>
              <a:latin typeface="Times New Roman" panose="02020603050405020304" pitchFamily="18" charset="0"/>
              <a:cs typeface="Times New Roman" panose="02020603050405020304" pitchFamily="18" charset="0"/>
            </a:endParaRPr>
          </a:p>
          <a:p>
            <a:pPr marL="342900" indent="-342900">
              <a:buAutoNum type="arabicPeriod"/>
            </a:pPr>
            <a:endParaRPr lang="en-IN" sz="1600" dirty="0">
              <a:highlight>
                <a:srgbClr val="00FFFF"/>
              </a:highligh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1B0C4B7-67A5-500F-37C6-C839456F249A}"/>
              </a:ext>
            </a:extLst>
          </p:cNvPr>
          <p:cNvPicPr>
            <a:picLocks noChangeAspect="1"/>
          </p:cNvPicPr>
          <p:nvPr/>
        </p:nvPicPr>
        <p:blipFill>
          <a:blip r:embed="rId3"/>
          <a:stretch>
            <a:fillRect/>
          </a:stretch>
        </p:blipFill>
        <p:spPr>
          <a:xfrm>
            <a:off x="714529" y="742383"/>
            <a:ext cx="10762941" cy="1923656"/>
          </a:xfrm>
          <a:prstGeom prst="rect">
            <a:avLst/>
          </a:prstGeom>
          <a:ln>
            <a:noFill/>
          </a:ln>
          <a:effectLst>
            <a:softEdge rad="112500"/>
          </a:effectLst>
        </p:spPr>
      </p:pic>
      <p:sp>
        <p:nvSpPr>
          <p:cNvPr id="6" name="TextBox 5">
            <a:extLst>
              <a:ext uri="{FF2B5EF4-FFF2-40B4-BE49-F238E27FC236}">
                <a16:creationId xmlns:a16="http://schemas.microsoft.com/office/drawing/2014/main" id="{D67B3C3D-5155-396C-168B-6A47837E9AA9}"/>
              </a:ext>
            </a:extLst>
          </p:cNvPr>
          <p:cNvSpPr txBox="1"/>
          <p:nvPr/>
        </p:nvSpPr>
        <p:spPr>
          <a:xfrm>
            <a:off x="2777390" y="2748285"/>
            <a:ext cx="1742536" cy="646331"/>
          </a:xfrm>
          <a:prstGeom prst="rect">
            <a:avLst/>
          </a:prstGeom>
          <a:noFill/>
        </p:spPr>
        <p:txBody>
          <a:bodyPr wrap="square" rtlCol="0">
            <a:spAutoFit/>
          </a:bodyPr>
          <a:lstStyle/>
          <a:p>
            <a:r>
              <a:rPr lang="en-IN" dirty="0">
                <a:solidFill>
                  <a:srgbClr val="0070C0"/>
                </a:solidFill>
                <a:latin typeface="Times New Roman" panose="02020603050405020304" pitchFamily="18" charset="0"/>
                <a:cs typeface="Times New Roman" panose="02020603050405020304" pitchFamily="18" charset="0"/>
              </a:rPr>
              <a:t>No of rows </a:t>
            </a:r>
          </a:p>
          <a:p>
            <a:r>
              <a:rPr lang="en-IN" dirty="0">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506</a:t>
            </a:r>
          </a:p>
        </p:txBody>
      </p:sp>
      <p:sp>
        <p:nvSpPr>
          <p:cNvPr id="8" name="TextBox 7">
            <a:extLst>
              <a:ext uri="{FF2B5EF4-FFF2-40B4-BE49-F238E27FC236}">
                <a16:creationId xmlns:a16="http://schemas.microsoft.com/office/drawing/2014/main" id="{52CE4693-7361-E4EA-FCA1-1F7800F63918}"/>
              </a:ext>
            </a:extLst>
          </p:cNvPr>
          <p:cNvSpPr txBox="1"/>
          <p:nvPr/>
        </p:nvSpPr>
        <p:spPr>
          <a:xfrm>
            <a:off x="6886996" y="2761346"/>
            <a:ext cx="2009955" cy="646331"/>
          </a:xfrm>
          <a:prstGeom prst="rect">
            <a:avLst/>
          </a:prstGeom>
          <a:noFill/>
        </p:spPr>
        <p:txBody>
          <a:bodyPr wrap="square" rtlCol="0">
            <a:spAutoFit/>
          </a:bodyPr>
          <a:lstStyle/>
          <a:p>
            <a:r>
              <a:rPr lang="en-IN" dirty="0">
                <a:solidFill>
                  <a:srgbClr val="0070C0"/>
                </a:solidFill>
                <a:latin typeface="Times New Roman" panose="02020603050405020304" pitchFamily="18" charset="0"/>
                <a:cs typeface="Times New Roman" panose="02020603050405020304" pitchFamily="18" charset="0"/>
              </a:rPr>
              <a:t>No of column</a:t>
            </a:r>
          </a:p>
          <a:p>
            <a:r>
              <a:rPr lang="en-IN" dirty="0">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14</a:t>
            </a:r>
            <a:r>
              <a:rPr lang="en-IN"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14ECFC54-AF9B-CE04-C710-2B01D5F35E4F}"/>
              </a:ext>
            </a:extLst>
          </p:cNvPr>
          <p:cNvSpPr txBox="1"/>
          <p:nvPr/>
        </p:nvSpPr>
        <p:spPr>
          <a:xfrm>
            <a:off x="574221" y="3302412"/>
            <a:ext cx="3243532" cy="400110"/>
          </a:xfrm>
          <a:prstGeom prst="rect">
            <a:avLst/>
          </a:prstGeom>
          <a:noFill/>
        </p:spPr>
        <p:txBody>
          <a:bodyPr wrap="square" rtlCol="0">
            <a:spAutoFit/>
          </a:bodyPr>
          <a:lstStyle/>
          <a:p>
            <a:r>
              <a:rPr lang="en-IN" sz="2000" dirty="0">
                <a:solidFill>
                  <a:srgbClr val="0070C0"/>
                </a:solidFill>
                <a:latin typeface="Times New Roman" panose="02020603050405020304" pitchFamily="18" charset="0"/>
                <a:cs typeface="Times New Roman" panose="02020603050405020304" pitchFamily="18" charset="0"/>
              </a:rPr>
              <a:t>Statistical understanding : </a:t>
            </a:r>
          </a:p>
        </p:txBody>
      </p:sp>
      <p:pic>
        <p:nvPicPr>
          <p:cNvPr id="13" name="Graphic 12" descr="Angel face with solid fill with solid fill">
            <a:extLst>
              <a:ext uri="{FF2B5EF4-FFF2-40B4-BE49-F238E27FC236}">
                <a16:creationId xmlns:a16="http://schemas.microsoft.com/office/drawing/2014/main" id="{CE6FCBB0-D7F2-84F8-4C05-6CB07A4C59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91188"/>
            <a:ext cx="914400" cy="726824"/>
          </a:xfrm>
          <a:prstGeom prst="rect">
            <a:avLst/>
          </a:prstGeom>
        </p:spPr>
      </p:pic>
    </p:spTree>
    <p:extLst>
      <p:ext uri="{BB962C8B-B14F-4D97-AF65-F5344CB8AC3E}">
        <p14:creationId xmlns:p14="http://schemas.microsoft.com/office/powerpoint/2010/main" val="391573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B01EB-FF9D-4D41-FDB0-05763D6F9500}"/>
              </a:ext>
            </a:extLst>
          </p:cNvPr>
          <p:cNvSpPr txBox="1"/>
          <p:nvPr/>
        </p:nvSpPr>
        <p:spPr>
          <a:xfrm>
            <a:off x="741872" y="181155"/>
            <a:ext cx="8574656" cy="1384995"/>
          </a:xfrm>
          <a:prstGeom prst="rect">
            <a:avLst/>
          </a:prstGeom>
          <a:noFill/>
        </p:spPr>
        <p:txBody>
          <a:bodyPr wrap="square" rtlCol="0">
            <a:spAutoFit/>
          </a:bodyPr>
          <a:lstStyle/>
          <a:p>
            <a:pPr algn="l"/>
            <a:r>
              <a:rPr lang="en-US" sz="2800" b="0" i="0" dirty="0">
                <a:solidFill>
                  <a:srgbClr val="0070C0"/>
                </a:solidFill>
                <a:effectLst/>
                <a:latin typeface="Times New Roman" panose="02020603050405020304" pitchFamily="18" charset="0"/>
                <a:cs typeface="Times New Roman" panose="02020603050405020304" pitchFamily="18" charset="0"/>
              </a:rPr>
              <a:t>Column explanation for the Boston Housing dataset:</a:t>
            </a:r>
          </a:p>
          <a:p>
            <a:br>
              <a:rPr lang="en-US" sz="2800" b="0" i="0" dirty="0">
                <a:solidFill>
                  <a:srgbClr val="D1D5DB"/>
                </a:solidFill>
                <a:effectLst/>
                <a:latin typeface="Söhne"/>
              </a:rPr>
            </a:br>
            <a:endParaRPr lang="en-IN" sz="2800" dirty="0">
              <a:solidFill>
                <a:srgbClr val="00B05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3CEAC32-1030-5039-6AC8-25313A943AB9}"/>
              </a:ext>
            </a:extLst>
          </p:cNvPr>
          <p:cNvSpPr txBox="1"/>
          <p:nvPr/>
        </p:nvSpPr>
        <p:spPr>
          <a:xfrm>
            <a:off x="1328461" y="704375"/>
            <a:ext cx="10714007" cy="5628720"/>
          </a:xfrm>
          <a:prstGeom prst="rect">
            <a:avLst/>
          </a:prstGeom>
          <a:noFill/>
        </p:spPr>
        <p:txBody>
          <a:bodyPr wrap="square" rtlCol="0">
            <a:spAutoFit/>
          </a:bodyPr>
          <a:lstStyle/>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CRIM: Per capita crime rate by town</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ZN: Proportion of residential land zoned for lots over 25,000 sq. ft.</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INDUS: Proportion of non-retail business acres per town</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CHAS: Charles River dummy variable (1 if tract bounds river; 0 otherwise)</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NOX: Nitric oxides concentration (parts per 10 million)</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RM: Average number of rooms per dwelling</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AGE: Proportion of owner-occupied units built prior to 1940</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DIS: Weighted distances to five Boston employment centers</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RAD: Index of accessibility to radial highways</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TAX: Full-value property tax rate per $10,000</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PTRATIO: Pupil-teacher ratio by town</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B: 1000(Bk - 0.63)^2 where Bk is the proportion of Black individuals by town</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LSTAT: Percentage of the lower status of the population</a:t>
            </a:r>
          </a:p>
          <a:p>
            <a:pPr algn="l">
              <a:lnSpc>
                <a:spcPct val="150000"/>
              </a:lnSpc>
              <a:buFont typeface="+mj-lt"/>
              <a:buAutoNum type="arabicPeriod"/>
            </a:pPr>
            <a:r>
              <a:rPr lang="en-US" sz="1600" b="0" i="0" dirty="0">
                <a:effectLst/>
                <a:latin typeface="Times New Roman" panose="02020603050405020304" pitchFamily="18" charset="0"/>
                <a:cs typeface="Times New Roman" panose="02020603050405020304" pitchFamily="18" charset="0"/>
              </a:rPr>
              <a:t>MEDV: Median value of owner-occupied homes in $1000s</a:t>
            </a: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39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24EFED-AA5A-C3BC-5AF8-FF9A45A92698}"/>
              </a:ext>
            </a:extLst>
          </p:cNvPr>
          <p:cNvSpPr txBox="1"/>
          <p:nvPr/>
        </p:nvSpPr>
        <p:spPr>
          <a:xfrm>
            <a:off x="689957" y="372286"/>
            <a:ext cx="6101542" cy="523220"/>
          </a:xfrm>
          <a:prstGeom prst="rect">
            <a:avLst/>
          </a:prstGeom>
          <a:noFill/>
        </p:spPr>
        <p:txBody>
          <a:bodyPr wrap="square">
            <a:spAutoFit/>
          </a:bodyPr>
          <a:lstStyle/>
          <a:p>
            <a:r>
              <a:rPr lang="en-US" sz="2800" dirty="0">
                <a:solidFill>
                  <a:srgbClr val="0070C0"/>
                </a:solidFill>
                <a:latin typeface="Times New Roman" panose="02020603050405020304" pitchFamily="18" charset="0"/>
                <a:cs typeface="Times New Roman" panose="02020603050405020304" pitchFamily="18" charset="0"/>
              </a:rPr>
              <a:t>Objectives :</a:t>
            </a:r>
          </a:p>
        </p:txBody>
      </p:sp>
      <p:sp>
        <p:nvSpPr>
          <p:cNvPr id="3" name="TextBox 2">
            <a:extLst>
              <a:ext uri="{FF2B5EF4-FFF2-40B4-BE49-F238E27FC236}">
                <a16:creationId xmlns:a16="http://schemas.microsoft.com/office/drawing/2014/main" id="{2E0BEC27-D14C-735C-11B2-B10FEC29ABEC}"/>
              </a:ext>
            </a:extLst>
          </p:cNvPr>
          <p:cNvSpPr txBox="1"/>
          <p:nvPr/>
        </p:nvSpPr>
        <p:spPr>
          <a:xfrm>
            <a:off x="1179099" y="1180167"/>
            <a:ext cx="10322944" cy="4197559"/>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Find the percentage of outliers in the dataset.</a:t>
            </a:r>
          </a:p>
          <a:p>
            <a:pPr marL="285750" indent="-285750" algn="l">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Find the relationship between all the columns by creating a heatmap.</a:t>
            </a:r>
          </a:p>
          <a:p>
            <a:pPr marL="285750" indent="-285750" algn="l">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How does the variable CRIM affect the median value of the houses?</a:t>
            </a:r>
          </a:p>
          <a:p>
            <a:pPr marL="285750" indent="-285750" algn="l">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Identify any differences that occur in houses located near the CHAS River compared to those that are not.</a:t>
            </a:r>
          </a:p>
          <a:p>
            <a:pPr marL="285750" indent="-285750" algn="l">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Examine the relationship between the age of the houses and the median value (MEDV).</a:t>
            </a:r>
          </a:p>
          <a:p>
            <a:pPr marL="285750" indent="-285750" algn="l">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Investigate the relationship between the RAD variable and the median value (MEDV).</a:t>
            </a:r>
          </a:p>
          <a:p>
            <a:pPr marL="285750" indent="-285750" algn="l">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Analyze the impact of pollution on the median value.</a:t>
            </a:r>
          </a:p>
          <a:p>
            <a:pPr marL="285750" indent="-285750" algn="l">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Explore the relationship between the TAX variable and the median value (MEDV).</a:t>
            </a:r>
          </a:p>
          <a:p>
            <a:pPr marL="285750" indent="-285750" algn="l">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Examine the relationship between the number of rooms and the median value (MEDV).</a:t>
            </a:r>
          </a:p>
          <a:p>
            <a:pPr>
              <a:lnSpc>
                <a:spcPct val="150000"/>
              </a:lnSpc>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8" name="Graphic 7" descr="Checklist with solid fill">
            <a:extLst>
              <a:ext uri="{FF2B5EF4-FFF2-40B4-BE49-F238E27FC236}">
                <a16:creationId xmlns:a16="http://schemas.microsoft.com/office/drawing/2014/main" id="{35FBDEC7-EC35-84F3-DA70-67FA6E14E0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6459" y="285851"/>
            <a:ext cx="1572883" cy="178863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630044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92DBDF-523A-DBE9-5478-55DEB4135D28}"/>
              </a:ext>
            </a:extLst>
          </p:cNvPr>
          <p:cNvSpPr txBox="1"/>
          <p:nvPr/>
        </p:nvSpPr>
        <p:spPr>
          <a:xfrm>
            <a:off x="733245" y="258799"/>
            <a:ext cx="7712016" cy="800219"/>
          </a:xfrm>
          <a:prstGeom prst="rect">
            <a:avLst/>
          </a:prstGeom>
          <a:noFill/>
        </p:spPr>
        <p:txBody>
          <a:bodyPr wrap="square" rtlCol="0">
            <a:spAutoFit/>
          </a:bodyPr>
          <a:lstStyle/>
          <a:p>
            <a:r>
              <a:rPr lang="en-US" sz="2800" b="0" i="0" dirty="0">
                <a:solidFill>
                  <a:srgbClr val="0070C0"/>
                </a:solidFill>
                <a:effectLst/>
                <a:latin typeface="Times New Roman" panose="02020603050405020304" pitchFamily="18" charset="0"/>
                <a:cs typeface="Times New Roman" panose="02020603050405020304" pitchFamily="18" charset="0"/>
              </a:rPr>
              <a:t>Find the percentage of outliers in the dataset :</a:t>
            </a:r>
          </a:p>
          <a:p>
            <a:endParaRPr lang="en-IN" dirty="0"/>
          </a:p>
        </p:txBody>
      </p:sp>
      <p:pic>
        <p:nvPicPr>
          <p:cNvPr id="6" name="Picture 5">
            <a:extLst>
              <a:ext uri="{FF2B5EF4-FFF2-40B4-BE49-F238E27FC236}">
                <a16:creationId xmlns:a16="http://schemas.microsoft.com/office/drawing/2014/main" id="{A04F8352-8196-771A-E867-9E96FC868221}"/>
              </a:ext>
            </a:extLst>
          </p:cNvPr>
          <p:cNvPicPr>
            <a:picLocks noChangeAspect="1"/>
          </p:cNvPicPr>
          <p:nvPr/>
        </p:nvPicPr>
        <p:blipFill>
          <a:blip r:embed="rId2"/>
          <a:stretch>
            <a:fillRect/>
          </a:stretch>
        </p:blipFill>
        <p:spPr>
          <a:xfrm>
            <a:off x="1026543" y="1197034"/>
            <a:ext cx="4063042" cy="3291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2254B984-9511-3170-A96E-9825E796B037}"/>
              </a:ext>
            </a:extLst>
          </p:cNvPr>
          <p:cNvPicPr>
            <a:picLocks noChangeAspect="1"/>
          </p:cNvPicPr>
          <p:nvPr/>
        </p:nvPicPr>
        <p:blipFill>
          <a:blip r:embed="rId3"/>
          <a:stretch>
            <a:fillRect/>
          </a:stretch>
        </p:blipFill>
        <p:spPr>
          <a:xfrm>
            <a:off x="5622319" y="1197034"/>
            <a:ext cx="5333228" cy="3291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63C71C18-33E3-A54C-F189-A45ED1634037}"/>
              </a:ext>
            </a:extLst>
          </p:cNvPr>
          <p:cNvSpPr txBox="1"/>
          <p:nvPr/>
        </p:nvSpPr>
        <p:spPr>
          <a:xfrm>
            <a:off x="1026543" y="5063703"/>
            <a:ext cx="10489721" cy="923330"/>
          </a:xfrm>
          <a:prstGeom prst="rect">
            <a:avLst/>
          </a:prstGeom>
          <a:noFill/>
        </p:spPr>
        <p:txBody>
          <a:bodyPr wrap="square" rtlCol="0">
            <a:spAutoFit/>
          </a:bodyPr>
          <a:lstStyle/>
          <a:p>
            <a:r>
              <a:rPr lang="en-US"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CRIM, ZN, and B columns have more than 13% outliers, while other columns show a lower percentage. However, the CHAS variable, being a binary variable, is not appropriate to consider zero values as outliers, thus making the percentage of outliers in CHAS not meaningful for analysis.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514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5DDE939-B98A-7095-37D7-F70CA26DF32F}"/>
              </a:ext>
            </a:extLst>
          </p:cNvPr>
          <p:cNvSpPr txBox="1"/>
          <p:nvPr/>
        </p:nvSpPr>
        <p:spPr>
          <a:xfrm>
            <a:off x="682924" y="379561"/>
            <a:ext cx="10498347" cy="800219"/>
          </a:xfrm>
          <a:prstGeom prst="rect">
            <a:avLst/>
          </a:prstGeom>
          <a:noFill/>
        </p:spPr>
        <p:txBody>
          <a:bodyPr wrap="square" rtlCol="0">
            <a:spAutoFit/>
          </a:bodyPr>
          <a:lstStyle/>
          <a:p>
            <a:r>
              <a:rPr lang="en-US" sz="2800" b="0" i="0" dirty="0">
                <a:solidFill>
                  <a:srgbClr val="0070C0"/>
                </a:solidFill>
                <a:effectLst/>
                <a:latin typeface="Times New Roman" panose="02020603050405020304" pitchFamily="18" charset="0"/>
                <a:cs typeface="Times New Roman" panose="02020603050405020304" pitchFamily="18" charset="0"/>
              </a:rPr>
              <a:t>Find the relationship between all the columns :</a:t>
            </a:r>
          </a:p>
          <a:p>
            <a:endParaRPr lang="en-IN" dirty="0"/>
          </a:p>
        </p:txBody>
      </p:sp>
      <p:pic>
        <p:nvPicPr>
          <p:cNvPr id="9" name="Picture 8">
            <a:extLst>
              <a:ext uri="{FF2B5EF4-FFF2-40B4-BE49-F238E27FC236}">
                <a16:creationId xmlns:a16="http://schemas.microsoft.com/office/drawing/2014/main" id="{7C6835D3-69AD-E65D-5067-38E6586E298A}"/>
              </a:ext>
            </a:extLst>
          </p:cNvPr>
          <p:cNvPicPr>
            <a:picLocks noChangeAspect="1"/>
          </p:cNvPicPr>
          <p:nvPr/>
        </p:nvPicPr>
        <p:blipFill>
          <a:blip r:embed="rId2"/>
          <a:stretch>
            <a:fillRect/>
          </a:stretch>
        </p:blipFill>
        <p:spPr>
          <a:xfrm>
            <a:off x="1205065" y="1060028"/>
            <a:ext cx="8999984" cy="3680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D149CDBB-99A9-6486-C4FF-14023B2DDA66}"/>
              </a:ext>
            </a:extLst>
          </p:cNvPr>
          <p:cNvSpPr txBox="1"/>
          <p:nvPr/>
        </p:nvSpPr>
        <p:spPr>
          <a:xfrm>
            <a:off x="931653" y="4934309"/>
            <a:ext cx="10006641" cy="1200329"/>
          </a:xfrm>
          <a:prstGeom prst="rect">
            <a:avLst/>
          </a:prstGeom>
          <a:noFill/>
        </p:spPr>
        <p:txBody>
          <a:bodyPr wrap="square" rtlCol="0">
            <a:spAutoFit/>
          </a:bodyPr>
          <a:lstStyle/>
          <a:p>
            <a:r>
              <a:rPr lang="en-US" b="0" i="0" dirty="0">
                <a:effectLst/>
                <a:latin typeface="Times New Roman" panose="02020603050405020304" pitchFamily="18" charset="0"/>
                <a:cs typeface="Times New Roman" panose="02020603050405020304" pitchFamily="18" charset="0"/>
              </a:rPr>
              <a:t>The heatmap reveals positive correlations between variables, indicating that when one variable increases, the other variable tends to increase as well, and vice versa. The intensity of color on the heatmap signifies the strength of the positive correlation, with darker colors indicating stronger correlations. Positive correlations are valuable for predicting one variable's value based on another variable's value.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8436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C35F4-696F-9CDC-7ACD-8E7B02106D23}"/>
              </a:ext>
            </a:extLst>
          </p:cNvPr>
          <p:cNvSpPr txBox="1"/>
          <p:nvPr/>
        </p:nvSpPr>
        <p:spPr>
          <a:xfrm>
            <a:off x="198415" y="422694"/>
            <a:ext cx="8790317" cy="738664"/>
          </a:xfrm>
          <a:prstGeom prst="rect">
            <a:avLst/>
          </a:prstGeom>
          <a:noFill/>
        </p:spPr>
        <p:txBody>
          <a:bodyPr wrap="square" rtlCol="0">
            <a:spAutoFit/>
          </a:bodyPr>
          <a:lstStyle/>
          <a:p>
            <a:r>
              <a:rPr lang="en-US" sz="2400" b="0" i="0" dirty="0">
                <a:solidFill>
                  <a:srgbClr val="0070C0"/>
                </a:solidFill>
                <a:effectLst/>
                <a:latin typeface="Times New Roman" panose="02020603050405020304" pitchFamily="18" charset="0"/>
                <a:cs typeface="Times New Roman" panose="02020603050405020304" pitchFamily="18" charset="0"/>
              </a:rPr>
              <a:t>How does the variable CRIM affect the median value of the houses : </a:t>
            </a:r>
          </a:p>
          <a:p>
            <a:endParaRPr lang="en-IN" dirty="0"/>
          </a:p>
        </p:txBody>
      </p:sp>
      <p:pic>
        <p:nvPicPr>
          <p:cNvPr id="5" name="Picture 4">
            <a:extLst>
              <a:ext uri="{FF2B5EF4-FFF2-40B4-BE49-F238E27FC236}">
                <a16:creationId xmlns:a16="http://schemas.microsoft.com/office/drawing/2014/main" id="{5807E225-0619-98E1-560E-9DCB915853EB}"/>
              </a:ext>
            </a:extLst>
          </p:cNvPr>
          <p:cNvPicPr>
            <a:picLocks noChangeAspect="1"/>
          </p:cNvPicPr>
          <p:nvPr/>
        </p:nvPicPr>
        <p:blipFill>
          <a:blip r:embed="rId2"/>
          <a:stretch>
            <a:fillRect/>
          </a:stretch>
        </p:blipFill>
        <p:spPr>
          <a:xfrm>
            <a:off x="2797358" y="1161358"/>
            <a:ext cx="5613397" cy="3678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A9B4DD8F-3596-0671-08EC-F2513E81E23E}"/>
              </a:ext>
            </a:extLst>
          </p:cNvPr>
          <p:cNvSpPr txBox="1"/>
          <p:nvPr/>
        </p:nvSpPr>
        <p:spPr>
          <a:xfrm>
            <a:off x="698740" y="4882555"/>
            <a:ext cx="10377577" cy="1200329"/>
          </a:xfrm>
          <a:prstGeom prst="rect">
            <a:avLst/>
          </a:prstGeom>
          <a:noFill/>
        </p:spPr>
        <p:txBody>
          <a:bodyPr wrap="square" rtlCol="0">
            <a:spAutoFit/>
          </a:bodyPr>
          <a:lstStyle/>
          <a:p>
            <a:br>
              <a:rPr lang="en-US" dirty="0">
                <a:latin typeface="Times New Roman" panose="02020603050405020304" pitchFamily="18" charset="0"/>
                <a:cs typeface="Times New Roman" panose="02020603050405020304" pitchFamily="18" charset="0"/>
              </a:rPr>
            </a:br>
            <a:r>
              <a:rPr lang="en-US" b="0" i="0" dirty="0">
                <a:effectLst/>
                <a:latin typeface="Times New Roman" panose="02020603050405020304" pitchFamily="18" charset="0"/>
                <a:cs typeface="Times New Roman" panose="02020603050405020304" pitchFamily="18" charset="0"/>
              </a:rPr>
              <a:t>The scatter plot of CRIM (crime rate) against MEDV (home value) reveals a negative correlation, indicating that higher crime rates are associated with lower home values. The correlation coefficient confirms this negative relationship.</a:t>
            </a:r>
            <a:endParaRPr lang="en-IN" dirty="0">
              <a:latin typeface="Times New Roman" panose="02020603050405020304" pitchFamily="18" charset="0"/>
              <a:cs typeface="Times New Roman" panose="02020603050405020304" pitchFamily="18" charset="0"/>
            </a:endParaRPr>
          </a:p>
        </p:txBody>
      </p:sp>
      <p:pic>
        <p:nvPicPr>
          <p:cNvPr id="8" name="Graphic 7" descr="Gavel with solid fill">
            <a:extLst>
              <a:ext uri="{FF2B5EF4-FFF2-40B4-BE49-F238E27FC236}">
                <a16:creationId xmlns:a16="http://schemas.microsoft.com/office/drawing/2014/main" id="{D1E8CF49-1A65-C4EB-B37E-91261946BC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0792" y="185467"/>
            <a:ext cx="1846053" cy="1350035"/>
          </a:xfrm>
          <a:prstGeom prst="rect">
            <a:avLst/>
          </a:prstGeom>
          <a:ln>
            <a:noFill/>
          </a:ln>
          <a:effectLst>
            <a:glow rad="1397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62245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C48C28-9CA4-F8C6-4CF8-72CC0967BDFE}"/>
              </a:ext>
            </a:extLst>
          </p:cNvPr>
          <p:cNvSpPr txBox="1"/>
          <p:nvPr/>
        </p:nvSpPr>
        <p:spPr>
          <a:xfrm>
            <a:off x="293300" y="241542"/>
            <a:ext cx="11542144" cy="677108"/>
          </a:xfrm>
          <a:prstGeom prst="rect">
            <a:avLst/>
          </a:prstGeom>
          <a:noFill/>
        </p:spPr>
        <p:txBody>
          <a:bodyPr wrap="square" rtlCol="0">
            <a:spAutoFit/>
          </a:bodyPr>
          <a:lstStyle/>
          <a:p>
            <a:r>
              <a:rPr lang="en-US" sz="2000" b="0" i="0" dirty="0">
                <a:solidFill>
                  <a:srgbClr val="0070C0"/>
                </a:solidFill>
                <a:effectLst/>
                <a:latin typeface="Times New Roman" panose="02020603050405020304" pitchFamily="18" charset="0"/>
                <a:cs typeface="Times New Roman" panose="02020603050405020304" pitchFamily="18" charset="0"/>
              </a:rPr>
              <a:t>Identify any differences that occur in houses located near the CHAS River compared to those that are not.</a:t>
            </a:r>
          </a:p>
          <a:p>
            <a:endParaRPr lang="en-IN" dirty="0"/>
          </a:p>
        </p:txBody>
      </p:sp>
      <p:pic>
        <p:nvPicPr>
          <p:cNvPr id="12" name="Picture 11" descr="Tappan Zee Bridge In Tarrytown NY With Fog Above The Bridge And Ice On The Hudson River">
            <a:extLst>
              <a:ext uri="{FF2B5EF4-FFF2-40B4-BE49-F238E27FC236}">
                <a16:creationId xmlns:a16="http://schemas.microsoft.com/office/drawing/2014/main" id="{358C08CC-5273-E3F1-B12E-07595B5A3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36" y="918650"/>
            <a:ext cx="11542144" cy="5542535"/>
          </a:xfrm>
          <a:prstGeom prst="rect">
            <a:avLst/>
          </a:prstGeom>
          <a:ln>
            <a:noFill/>
          </a:ln>
          <a:effectLst>
            <a:softEdge rad="112500"/>
          </a:effectLst>
        </p:spPr>
      </p:pic>
      <p:sp>
        <p:nvSpPr>
          <p:cNvPr id="8" name="TextBox 7">
            <a:extLst>
              <a:ext uri="{FF2B5EF4-FFF2-40B4-BE49-F238E27FC236}">
                <a16:creationId xmlns:a16="http://schemas.microsoft.com/office/drawing/2014/main" id="{89CF049C-D4DF-C557-234C-371CC33DBB29}"/>
              </a:ext>
            </a:extLst>
          </p:cNvPr>
          <p:cNvSpPr txBox="1"/>
          <p:nvPr/>
        </p:nvSpPr>
        <p:spPr>
          <a:xfrm>
            <a:off x="1173196" y="4977445"/>
            <a:ext cx="10558732" cy="923330"/>
          </a:xfrm>
          <a:prstGeom prst="rect">
            <a:avLst/>
          </a:prstGeom>
          <a:noFill/>
        </p:spPr>
        <p:txBody>
          <a:bodyPr wrap="square" rtlCol="0">
            <a:spAutoFit/>
          </a:bodyPr>
          <a:lstStyle/>
          <a:p>
            <a:r>
              <a:rPr lang="en-US" i="0" dirty="0">
                <a:solidFill>
                  <a:srgbClr val="C00000"/>
                </a:solidFill>
                <a:effectLst/>
                <a:latin typeface="Söhne"/>
              </a:rPr>
              <a:t>The box plot demonstrates that houses near the Charles River have higher median home values compared to those farther away. Factors like scenic location and amenities may contribute to this difference. It's important to note that the plot only shows median values, and there may be considerable variation within each group.</a:t>
            </a:r>
            <a:endParaRPr lang="en-IN" dirty="0">
              <a:solidFill>
                <a:srgbClr val="C00000"/>
              </a:solidFill>
            </a:endParaRPr>
          </a:p>
        </p:txBody>
      </p:sp>
      <p:pic>
        <p:nvPicPr>
          <p:cNvPr id="14" name="Picture 13">
            <a:extLst>
              <a:ext uri="{FF2B5EF4-FFF2-40B4-BE49-F238E27FC236}">
                <a16:creationId xmlns:a16="http://schemas.microsoft.com/office/drawing/2014/main" id="{85B7C766-C59A-A95F-BA5B-0636E91E36FB}"/>
              </a:ext>
            </a:extLst>
          </p:cNvPr>
          <p:cNvPicPr>
            <a:picLocks noChangeAspect="1"/>
          </p:cNvPicPr>
          <p:nvPr/>
        </p:nvPicPr>
        <p:blipFill>
          <a:blip r:embed="rId3"/>
          <a:stretch>
            <a:fillRect/>
          </a:stretch>
        </p:blipFill>
        <p:spPr>
          <a:xfrm>
            <a:off x="3045133" y="1117316"/>
            <a:ext cx="5883214" cy="3349895"/>
          </a:xfrm>
          <a:prstGeom prst="rect">
            <a:avLst/>
          </a:prstGeom>
          <a:ln>
            <a:noFill/>
          </a:ln>
          <a:effectLst>
            <a:softEdge rad="112500"/>
          </a:effectLst>
        </p:spPr>
      </p:pic>
    </p:spTree>
    <p:extLst>
      <p:ext uri="{BB962C8B-B14F-4D97-AF65-F5344CB8AC3E}">
        <p14:creationId xmlns:p14="http://schemas.microsoft.com/office/powerpoint/2010/main" val="84976311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196</TotalTime>
  <Words>1177</Words>
  <Application>Microsoft Office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Söhne</vt:lpstr>
      <vt:lpstr>Times New Roman</vt:lpstr>
      <vt:lpstr>Trebuchet MS</vt:lpstr>
      <vt:lpstr>Wingdings 3</vt:lpstr>
      <vt:lpstr>Facet</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janmaya.jena98@gmail.com</dc:creator>
  <cp:lastModifiedBy>janmaya.jena98@gmail.com</cp:lastModifiedBy>
  <cp:revision>2</cp:revision>
  <dcterms:created xsi:type="dcterms:W3CDTF">2023-05-17T18:17:35Z</dcterms:created>
  <dcterms:modified xsi:type="dcterms:W3CDTF">2023-06-21T06:29:25Z</dcterms:modified>
</cp:coreProperties>
</file>